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7" r:id="rId2"/>
    <p:sldId id="269" r:id="rId3"/>
    <p:sldId id="268" r:id="rId4"/>
    <p:sldId id="267" r:id="rId5"/>
    <p:sldId id="264" r:id="rId6"/>
    <p:sldId id="271" r:id="rId7"/>
    <p:sldId id="263" r:id="rId8"/>
    <p:sldId id="258" r:id="rId9"/>
    <p:sldId id="262" r:id="rId10"/>
    <p:sldId id="266" r:id="rId11"/>
    <p:sldId id="273" r:id="rId12"/>
    <p:sldId id="270" r:id="rId13"/>
    <p:sldId id="265" r:id="rId14"/>
    <p:sldId id="259" r:id="rId15"/>
    <p:sldId id="261" r:id="rId16"/>
    <p:sldId id="274" r:id="rId17"/>
    <p:sldId id="260" r:id="rId18"/>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112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1268" name="Rectangle 4"/>
          <p:cNvSpPr>
            <a:spLocks noGrp="1" noChangeArrowheads="1"/>
          </p:cNvSpPr>
          <p:nvPr>
            <p:ph type="dt" sz="half" idx="2"/>
          </p:nvPr>
        </p:nvSpPr>
        <p:spPr/>
        <p:txBody>
          <a:bodyPr/>
          <a:lstStyle>
            <a:lvl1pPr>
              <a:defRPr/>
            </a:lvl1pPr>
          </a:lstStyle>
          <a:p>
            <a:endParaRPr lang="en-US"/>
          </a:p>
        </p:txBody>
      </p:sp>
      <p:sp>
        <p:nvSpPr>
          <p:cNvPr id="11269" name="Rectangle 5"/>
          <p:cNvSpPr>
            <a:spLocks noGrp="1" noChangeArrowheads="1"/>
          </p:cNvSpPr>
          <p:nvPr>
            <p:ph type="ftr" sz="quarter" idx="3"/>
          </p:nvPr>
        </p:nvSpPr>
        <p:spPr/>
        <p:txBody>
          <a:bodyPr/>
          <a:lstStyle>
            <a:lvl1pPr>
              <a:defRPr/>
            </a:lvl1pPr>
          </a:lstStyle>
          <a:p>
            <a:endParaRPr lang="en-US"/>
          </a:p>
        </p:txBody>
      </p:sp>
      <p:sp>
        <p:nvSpPr>
          <p:cNvPr id="11270" name="Rectangle 6"/>
          <p:cNvSpPr>
            <a:spLocks noGrp="1" noChangeArrowheads="1"/>
          </p:cNvSpPr>
          <p:nvPr>
            <p:ph type="sldNum" sz="quarter" idx="4"/>
          </p:nvPr>
        </p:nvSpPr>
        <p:spPr/>
        <p:txBody>
          <a:bodyPr/>
          <a:lstStyle>
            <a:lvl1pPr>
              <a:defRPr/>
            </a:lvl1pPr>
          </a:lstStyle>
          <a:p>
            <a:fld id="{BCEF3250-2846-439C-AC09-430CEDFF7A8E}" type="slidenum">
              <a:rPr lang="en-US"/>
              <a:pPr/>
              <a:t>‹#›</a:t>
            </a:fld>
            <a:endParaRPr lang="en-US"/>
          </a:p>
        </p:txBody>
      </p:sp>
      <p:pic>
        <p:nvPicPr>
          <p:cNvPr id="11271" name="Picture 7" descr="PP 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39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AE0D8B-2CD8-41F0-8001-3ED65A67AEB6}" type="slidenum">
              <a:rPr lang="en-US"/>
              <a:pPr/>
              <a:t>‹#›</a:t>
            </a:fld>
            <a:endParaRPr lang="en-US"/>
          </a:p>
        </p:txBody>
      </p:sp>
    </p:spTree>
    <p:extLst>
      <p:ext uri="{BB962C8B-B14F-4D97-AF65-F5344CB8AC3E}">
        <p14:creationId xmlns:p14="http://schemas.microsoft.com/office/powerpoint/2010/main" val="378587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AEC858-269D-49DC-A893-9690BE36129D}" type="slidenum">
              <a:rPr lang="en-US"/>
              <a:pPr/>
              <a:t>‹#›</a:t>
            </a:fld>
            <a:endParaRPr lang="en-US"/>
          </a:p>
        </p:txBody>
      </p:sp>
    </p:spTree>
    <p:extLst>
      <p:ext uri="{BB962C8B-B14F-4D97-AF65-F5344CB8AC3E}">
        <p14:creationId xmlns:p14="http://schemas.microsoft.com/office/powerpoint/2010/main" val="226128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F18872-6523-4E49-8326-03A4E82DC6CA}" type="slidenum">
              <a:rPr lang="en-US"/>
              <a:pPr/>
              <a:t>‹#›</a:t>
            </a:fld>
            <a:endParaRPr lang="en-US"/>
          </a:p>
        </p:txBody>
      </p:sp>
    </p:spTree>
    <p:extLst>
      <p:ext uri="{BB962C8B-B14F-4D97-AF65-F5344CB8AC3E}">
        <p14:creationId xmlns:p14="http://schemas.microsoft.com/office/powerpoint/2010/main" val="399033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9C0943-230A-4E52-BA9B-6155381B29BA}" type="slidenum">
              <a:rPr lang="en-US"/>
              <a:pPr/>
              <a:t>‹#›</a:t>
            </a:fld>
            <a:endParaRPr lang="en-US"/>
          </a:p>
        </p:txBody>
      </p:sp>
    </p:spTree>
    <p:extLst>
      <p:ext uri="{BB962C8B-B14F-4D97-AF65-F5344CB8AC3E}">
        <p14:creationId xmlns:p14="http://schemas.microsoft.com/office/powerpoint/2010/main" val="273283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DA048C-8939-47E3-BFCE-4DD70EE38873}" type="slidenum">
              <a:rPr lang="en-US"/>
              <a:pPr/>
              <a:t>‹#›</a:t>
            </a:fld>
            <a:endParaRPr lang="en-US"/>
          </a:p>
        </p:txBody>
      </p:sp>
    </p:spTree>
    <p:extLst>
      <p:ext uri="{BB962C8B-B14F-4D97-AF65-F5344CB8AC3E}">
        <p14:creationId xmlns:p14="http://schemas.microsoft.com/office/powerpoint/2010/main" val="118015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06C2CE8-5024-4B29-8E1C-C78F71260324}" type="slidenum">
              <a:rPr lang="en-US"/>
              <a:pPr/>
              <a:t>‹#›</a:t>
            </a:fld>
            <a:endParaRPr lang="en-US"/>
          </a:p>
        </p:txBody>
      </p:sp>
    </p:spTree>
    <p:extLst>
      <p:ext uri="{BB962C8B-B14F-4D97-AF65-F5344CB8AC3E}">
        <p14:creationId xmlns:p14="http://schemas.microsoft.com/office/powerpoint/2010/main" val="81222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30048D3-0ECA-47B0-B6F4-8FFF744B257B}" type="slidenum">
              <a:rPr lang="en-US"/>
              <a:pPr/>
              <a:t>‹#›</a:t>
            </a:fld>
            <a:endParaRPr lang="en-US"/>
          </a:p>
        </p:txBody>
      </p:sp>
    </p:spTree>
    <p:extLst>
      <p:ext uri="{BB962C8B-B14F-4D97-AF65-F5344CB8AC3E}">
        <p14:creationId xmlns:p14="http://schemas.microsoft.com/office/powerpoint/2010/main" val="21352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5B484F3-F973-4D25-9901-B106BF02C5B8}" type="slidenum">
              <a:rPr lang="en-US"/>
              <a:pPr/>
              <a:t>‹#›</a:t>
            </a:fld>
            <a:endParaRPr lang="en-US"/>
          </a:p>
        </p:txBody>
      </p:sp>
    </p:spTree>
    <p:extLst>
      <p:ext uri="{BB962C8B-B14F-4D97-AF65-F5344CB8AC3E}">
        <p14:creationId xmlns:p14="http://schemas.microsoft.com/office/powerpoint/2010/main" val="303174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E7D05D-7A23-4742-BABB-7CABE84550A6}" type="slidenum">
              <a:rPr lang="en-US"/>
              <a:pPr/>
              <a:t>‹#›</a:t>
            </a:fld>
            <a:endParaRPr lang="en-US"/>
          </a:p>
        </p:txBody>
      </p:sp>
    </p:spTree>
    <p:extLst>
      <p:ext uri="{BB962C8B-B14F-4D97-AF65-F5344CB8AC3E}">
        <p14:creationId xmlns:p14="http://schemas.microsoft.com/office/powerpoint/2010/main" val="29780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551408-41E7-4589-B501-6CE47273C766}" type="slidenum">
              <a:rPr lang="en-US"/>
              <a:pPr/>
              <a:t>‹#›</a:t>
            </a:fld>
            <a:endParaRPr lang="en-US"/>
          </a:p>
        </p:txBody>
      </p:sp>
    </p:spTree>
    <p:extLst>
      <p:ext uri="{BB962C8B-B14F-4D97-AF65-F5344CB8AC3E}">
        <p14:creationId xmlns:p14="http://schemas.microsoft.com/office/powerpoint/2010/main" val="224018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9F96C89-2C33-4EB7-BF91-F8B6BEF92BB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e7jggCcfyj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MEDICAL RECORDS</a:t>
            </a:r>
            <a:endParaRPr lang="en-US" dirty="0"/>
          </a:p>
        </p:txBody>
      </p:sp>
      <p:sp>
        <p:nvSpPr>
          <p:cNvPr id="10243" name="Rectangle 3"/>
          <p:cNvSpPr>
            <a:spLocks noGrp="1" noChangeArrowheads="1"/>
          </p:cNvSpPr>
          <p:nvPr>
            <p:ph type="body" idx="1"/>
          </p:nvPr>
        </p:nvSpPr>
        <p:spPr>
          <a:xfrm>
            <a:off x="457200" y="1371600"/>
            <a:ext cx="8229600" cy="4800600"/>
          </a:xfrm>
        </p:spPr>
        <p:txBody>
          <a:bodyPr/>
          <a:lstStyle/>
          <a:p>
            <a:pPr marL="0" indent="0">
              <a:buNone/>
            </a:pPr>
            <a:r>
              <a:rPr lang="en-US" dirty="0" err="1" smtClean="0"/>
              <a:t>Admissabilty</a:t>
            </a:r>
            <a:r>
              <a:rPr lang="en-US" dirty="0" smtClean="0"/>
              <a:t>:</a:t>
            </a:r>
          </a:p>
          <a:p>
            <a:r>
              <a:rPr lang="en-US" dirty="0" smtClean="0"/>
              <a:t>Hearsay exceptions</a:t>
            </a:r>
          </a:p>
          <a:p>
            <a:r>
              <a:rPr lang="en-US" dirty="0" smtClean="0"/>
              <a:t>Authentication</a:t>
            </a:r>
          </a:p>
          <a:p>
            <a:r>
              <a:rPr lang="en-US" dirty="0" smtClean="0"/>
              <a:t>Who can sponsor the evidence?</a:t>
            </a:r>
          </a:p>
          <a:p>
            <a:r>
              <a:rPr lang="en-US" dirty="0" smtClean="0"/>
              <a:t>What can it be used for?  </a:t>
            </a:r>
          </a:p>
          <a:p>
            <a:r>
              <a:rPr lang="en-US" dirty="0" smtClean="0"/>
              <a:t>How to get it in?</a:t>
            </a:r>
          </a:p>
          <a:p>
            <a:r>
              <a:rPr lang="en-US" dirty="0" smtClean="0"/>
              <a:t>What to do with it?</a:t>
            </a:r>
          </a:p>
          <a:p>
            <a:r>
              <a:rPr lang="en-US" dirty="0" smtClean="0"/>
              <a:t>Raising broader issues</a:t>
            </a:r>
            <a:endParaRPr lang="en-US" dirty="0"/>
          </a:p>
        </p:txBody>
      </p:sp>
      <p:pic>
        <p:nvPicPr>
          <p:cNvPr id="1027" name="Picture 3" descr="C:\Users\NBayer\AppData\Local\Microsoft\Windows\Temporary Internet Files\Content.IE5\B0HBKN95\medical_symbo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298" y="1240536"/>
            <a:ext cx="2209800" cy="19534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41481" y="4199880"/>
            <a:ext cx="327103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82000" cy="6324600"/>
          </a:xfrm>
        </p:spPr>
        <p:txBody>
          <a:bodyPr/>
          <a:lstStyle/>
          <a:p>
            <a:pPr marL="0" indent="0">
              <a:buNone/>
            </a:pPr>
            <a:r>
              <a:rPr lang="en-US" sz="2200" dirty="0">
                <a:solidFill>
                  <a:srgbClr val="000000"/>
                </a:solidFill>
                <a:latin typeface="Times New Roman"/>
              </a:rPr>
              <a:t>(6m) </a:t>
            </a:r>
            <a:r>
              <a:rPr lang="en-US" sz="2200" b="1" dirty="0">
                <a:solidFill>
                  <a:srgbClr val="000000"/>
                </a:solidFill>
                <a:latin typeface="Times New Roman"/>
              </a:rPr>
              <a:t>Patient Health Care Records</a:t>
            </a:r>
            <a:r>
              <a:rPr lang="en-US" sz="2200" dirty="0">
                <a:solidFill>
                  <a:srgbClr val="000000"/>
                </a:solidFill>
                <a:latin typeface="Times New Roman"/>
              </a:rPr>
              <a:t>. </a:t>
            </a:r>
            <a:r>
              <a:rPr lang="en-US" sz="2200" i="1" dirty="0">
                <a:solidFill>
                  <a:srgbClr val="000000"/>
                </a:solidFill>
                <a:latin typeface="Times New Roman"/>
              </a:rPr>
              <a:t>Authentication witness unnecessary. </a:t>
            </a:r>
            <a:r>
              <a:rPr lang="en-US" sz="2200" dirty="0">
                <a:solidFill>
                  <a:srgbClr val="000000"/>
                </a:solidFill>
                <a:latin typeface="Times New Roman"/>
              </a:rPr>
              <a:t>A custodian or other qualified witness required by sub. (6) is unnecessary if the party who intends to offer patient health care records into evidence at a trial or hearing does one of the following at least 40 days before the trial or hearing: </a:t>
            </a:r>
          </a:p>
          <a:p>
            <a:pPr marL="0" indent="0">
              <a:buNone/>
            </a:pPr>
            <a:r>
              <a:rPr lang="en-US" sz="2200" dirty="0" err="1">
                <a:solidFill>
                  <a:srgbClr val="000000"/>
                </a:solidFill>
                <a:latin typeface="Times New Roman"/>
              </a:rPr>
              <a:t>i</a:t>
            </a:r>
            <a:r>
              <a:rPr lang="en-US" sz="2200" dirty="0">
                <a:solidFill>
                  <a:srgbClr val="000000"/>
                </a:solidFill>
                <a:latin typeface="Times New Roman"/>
              </a:rPr>
              <a:t>. Serves upon all appearing parties an accurate, legible and complete duplicate of the patient health care records for a stated period certified by the record custodian. </a:t>
            </a:r>
          </a:p>
          <a:p>
            <a:pPr marL="0" indent="0">
              <a:buNone/>
            </a:pPr>
            <a:r>
              <a:rPr lang="en-US" sz="2200" dirty="0">
                <a:solidFill>
                  <a:srgbClr val="000000"/>
                </a:solidFill>
                <a:latin typeface="Times New Roman"/>
              </a:rPr>
              <a:t>ii. Notifies all appearing parties that an accurate, legible and complete duplicate of the patient health care records for a stated period certified by the record custodian is available for inspection and copying during reasonable business hours at a specified location within the county in which the trial or hearing will be held. </a:t>
            </a:r>
          </a:p>
          <a:p>
            <a:pPr marL="0" indent="0">
              <a:buNone/>
            </a:pPr>
            <a:r>
              <a:rPr lang="en-US" sz="2200" i="1" dirty="0">
                <a:solidFill>
                  <a:srgbClr val="000000"/>
                </a:solidFill>
                <a:latin typeface="Times New Roman"/>
              </a:rPr>
              <a:t>Presumption. </a:t>
            </a:r>
            <a:r>
              <a:rPr lang="en-US" sz="2200" dirty="0">
                <a:solidFill>
                  <a:srgbClr val="000000"/>
                </a:solidFill>
                <a:latin typeface="Times New Roman"/>
              </a:rPr>
              <a:t>Billing statements or invoices that are patient health care records are presumed to state the reasonable value of the health care services provided and the health care services provided are presumed to be reasonable and necessary to the care of the patient. </a:t>
            </a:r>
            <a:endParaRPr lang="en-US" sz="2200" dirty="0"/>
          </a:p>
        </p:txBody>
      </p:sp>
    </p:spTree>
    <p:extLst>
      <p:ext uri="{BB962C8B-B14F-4D97-AF65-F5344CB8AC3E}">
        <p14:creationId xmlns:p14="http://schemas.microsoft.com/office/powerpoint/2010/main" val="235639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CASE STIPULATIONS</a:t>
            </a:r>
            <a:endParaRPr lang="en-US" sz="3800" dirty="0"/>
          </a:p>
        </p:txBody>
      </p:sp>
      <p:sp>
        <p:nvSpPr>
          <p:cNvPr id="3" name="Content Placeholder 2"/>
          <p:cNvSpPr>
            <a:spLocks noGrp="1"/>
          </p:cNvSpPr>
          <p:nvPr>
            <p:ph idx="1"/>
          </p:nvPr>
        </p:nvSpPr>
        <p:spPr>
          <a:xfrm>
            <a:off x="457200" y="1365365"/>
            <a:ext cx="8229600" cy="4525963"/>
          </a:xfrm>
        </p:spPr>
        <p:txBody>
          <a:bodyPr/>
          <a:lstStyle/>
          <a:p>
            <a:pPr marL="0" indent="0">
              <a:buNone/>
            </a:pPr>
            <a:r>
              <a:rPr lang="en-US" dirty="0" smtClean="0">
                <a:solidFill>
                  <a:srgbClr val="000000"/>
                </a:solidFill>
                <a:latin typeface="Times New Roman"/>
              </a:rPr>
              <a:t>6</a:t>
            </a:r>
            <a:r>
              <a:rPr lang="en-US" dirty="0">
                <a:solidFill>
                  <a:srgbClr val="000000"/>
                </a:solidFill>
                <a:latin typeface="Times New Roman"/>
              </a:rPr>
              <a:t>. While certification pages were not provided, both sides agree that Exhibit D (ambulance report), Exhibit E (hospital report), and Exhibit F (prior medical report) were properly certified. Additionally, both parties provided proper pretrial notification regarding the use of Exhibits D, E, and F under Rule 803(6m). </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800600"/>
            <a:ext cx="3907071"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80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sz="4000" dirty="0" smtClean="0"/>
              <a:t>WHY??</a:t>
            </a:r>
            <a:endParaRPr lang="en-US" sz="4000" dirty="0"/>
          </a:p>
        </p:txBody>
      </p:sp>
      <p:sp>
        <p:nvSpPr>
          <p:cNvPr id="3" name="Content Placeholder 2"/>
          <p:cNvSpPr>
            <a:spLocks noGrp="1"/>
          </p:cNvSpPr>
          <p:nvPr>
            <p:ph idx="1"/>
          </p:nvPr>
        </p:nvSpPr>
        <p:spPr>
          <a:xfrm>
            <a:off x="381000" y="1066800"/>
            <a:ext cx="8382000" cy="5105400"/>
          </a:xfrm>
        </p:spPr>
        <p:txBody>
          <a:bodyPr/>
          <a:lstStyle/>
          <a:p>
            <a:pPr marL="0" indent="0">
              <a:buNone/>
            </a:pPr>
            <a:r>
              <a:rPr lang="en-US" u="sng" dirty="0" err="1" smtClean="0"/>
              <a:t>Hakenkord</a:t>
            </a:r>
            <a:r>
              <a:rPr lang="en-US" u="sng" dirty="0" smtClean="0"/>
              <a:t> v. State</a:t>
            </a:r>
            <a:r>
              <a:rPr lang="en-US" dirty="0" smtClean="0"/>
              <a:t>, 100 Wis. 2d 452 (1981)</a:t>
            </a:r>
          </a:p>
          <a:p>
            <a:pPr marL="0" indent="0">
              <a:buNone/>
            </a:pPr>
            <a:r>
              <a:rPr lang="en-US" dirty="0" smtClean="0"/>
              <a:t>“In respect to the hearsay rule, a hospital record clearly falls within the category of evidence that is so reliable that no only factual observations recorded in hospital records but medical opinions and diagnosis may be admitted into evidence upon compliance with the procedural rules even though the declarants, the makers of the records, are available for cross examination.”</a:t>
            </a:r>
            <a:endParaRPr lang="en-US" dirty="0"/>
          </a:p>
        </p:txBody>
      </p:sp>
    </p:spTree>
    <p:extLst>
      <p:ext uri="{BB962C8B-B14F-4D97-AF65-F5344CB8AC3E}">
        <p14:creationId xmlns:p14="http://schemas.microsoft.com/office/powerpoint/2010/main" val="1816160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4925"/>
            <a:ext cx="8229600" cy="1143000"/>
          </a:xfrm>
        </p:spPr>
        <p:txBody>
          <a:bodyPr/>
          <a:lstStyle/>
          <a:p>
            <a:pPr eaLnBrk="1" hangingPunct="1"/>
            <a:r>
              <a:rPr lang="en-US" altLang="en-US" sz="3600" b="1" smtClean="0"/>
              <a:t>Hearsay and experts</a:t>
            </a:r>
          </a:p>
        </p:txBody>
      </p:sp>
      <p:sp>
        <p:nvSpPr>
          <p:cNvPr id="21507" name="Rectangle 3"/>
          <p:cNvSpPr>
            <a:spLocks noGrp="1" noChangeArrowheads="1"/>
          </p:cNvSpPr>
          <p:nvPr>
            <p:ph type="body" idx="1"/>
          </p:nvPr>
        </p:nvSpPr>
        <p:spPr>
          <a:xfrm>
            <a:off x="457200" y="914400"/>
            <a:ext cx="8229600" cy="5105400"/>
          </a:xfrm>
        </p:spPr>
        <p:txBody>
          <a:bodyPr/>
          <a:lstStyle/>
          <a:p>
            <a:pPr marL="0" indent="0" eaLnBrk="1" hangingPunct="1">
              <a:lnSpc>
                <a:spcPct val="90000"/>
              </a:lnSpc>
              <a:buFontTx/>
              <a:buNone/>
            </a:pPr>
            <a:r>
              <a:rPr lang="en-US" altLang="en-US" dirty="0" smtClean="0"/>
              <a:t>703 allows an expert to rely on otherwise inadmissible evidence to formulate opinions.  </a:t>
            </a:r>
          </a:p>
          <a:p>
            <a:pPr marL="0" indent="0" eaLnBrk="1" hangingPunct="1">
              <a:lnSpc>
                <a:spcPct val="90000"/>
              </a:lnSpc>
              <a:buFontTx/>
              <a:buNone/>
            </a:pPr>
            <a:r>
              <a:rPr lang="en-US" altLang="en-US" dirty="0" smtClean="0"/>
              <a:t>HOWEVER…</a:t>
            </a:r>
          </a:p>
          <a:p>
            <a:pPr>
              <a:lnSpc>
                <a:spcPct val="90000"/>
              </a:lnSpc>
            </a:pPr>
            <a:r>
              <a:rPr lang="en-US" altLang="en-US" dirty="0" smtClean="0"/>
              <a:t>That evidence must be the kind regularly relied upon by experts in their field.</a:t>
            </a:r>
          </a:p>
          <a:p>
            <a:pPr>
              <a:lnSpc>
                <a:spcPct val="90000"/>
              </a:lnSpc>
            </a:pPr>
            <a:r>
              <a:rPr lang="en-US" altLang="en-US" dirty="0" smtClean="0"/>
              <a:t>Is it??</a:t>
            </a:r>
          </a:p>
        </p:txBody>
      </p:sp>
      <p:pic>
        <p:nvPicPr>
          <p:cNvPr id="21508" name="Picture 4" descr="C:\Users\NBayer\AppData\Local\Microsoft\Windows\Temporary Internet Files\Content.Outlook\7DYX8SDL\20140719_190015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352800"/>
            <a:ext cx="45545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37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Common mistakes in offering exhibits…</a:t>
            </a:r>
            <a:endParaRPr lang="en-US" dirty="0"/>
          </a:p>
        </p:txBody>
      </p:sp>
      <p:sp>
        <p:nvSpPr>
          <p:cNvPr id="9" name="Content Placeholder 8"/>
          <p:cNvSpPr>
            <a:spLocks noGrp="1"/>
          </p:cNvSpPr>
          <p:nvPr>
            <p:ph idx="1"/>
          </p:nvPr>
        </p:nvSpPr>
        <p:spPr>
          <a:xfrm>
            <a:off x="457200" y="1371600"/>
            <a:ext cx="8229600" cy="4525963"/>
          </a:xfrm>
        </p:spPr>
        <p:txBody>
          <a:bodyPr/>
          <a:lstStyle/>
          <a:p>
            <a:r>
              <a:rPr lang="en-US" dirty="0" smtClean="0"/>
              <a:t>Not adequately explaining to the jury what it is</a:t>
            </a:r>
          </a:p>
          <a:p>
            <a:r>
              <a:rPr lang="en-US" dirty="0" smtClean="0"/>
              <a:t>Ignoring the exhibit after admission</a:t>
            </a:r>
          </a:p>
          <a:p>
            <a:r>
              <a:rPr lang="en-US" dirty="0" smtClean="0"/>
              <a:t>Not using the exhibit with other witnesses as warranted</a:t>
            </a:r>
          </a:p>
          <a:p>
            <a:r>
              <a:rPr lang="en-US" dirty="0" smtClean="0"/>
              <a:t>Not referencing to the exhibit in closing</a:t>
            </a:r>
          </a:p>
          <a:p>
            <a:endParaRPr lang="en-US" dirty="0"/>
          </a:p>
        </p:txBody>
      </p:sp>
      <p:pic>
        <p:nvPicPr>
          <p:cNvPr id="308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627245"/>
            <a:ext cx="37338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86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Raising Broader Issues…</a:t>
            </a:r>
            <a:endParaRPr lang="en-US" dirty="0"/>
          </a:p>
        </p:txBody>
      </p:sp>
      <p:sp>
        <p:nvSpPr>
          <p:cNvPr id="3" name="Content Placeholder 2"/>
          <p:cNvSpPr>
            <a:spLocks noGrp="1"/>
          </p:cNvSpPr>
          <p:nvPr>
            <p:ph idx="1"/>
          </p:nvPr>
        </p:nvSpPr>
        <p:spPr/>
        <p:txBody>
          <a:bodyPr/>
          <a:lstStyle/>
          <a:p>
            <a:r>
              <a:rPr lang="en-US" dirty="0" smtClean="0"/>
              <a:t>Support the broader goals of mock trial as a program:</a:t>
            </a:r>
          </a:p>
          <a:p>
            <a:pPr lvl="1"/>
            <a:r>
              <a:rPr lang="en-US" dirty="0" smtClean="0"/>
              <a:t>Better understanding of not only how the legal system works, but why</a:t>
            </a:r>
          </a:p>
          <a:p>
            <a:pPr lvl="1"/>
            <a:r>
              <a:rPr lang="en-US" dirty="0" smtClean="0"/>
              <a:t>Spark discussion of moral and societal issues </a:t>
            </a:r>
          </a:p>
          <a:p>
            <a:pPr lvl="1"/>
            <a:r>
              <a:rPr lang="en-US" dirty="0" smtClean="0"/>
              <a:t>How the case relates to real life current events</a:t>
            </a:r>
          </a:p>
          <a:p>
            <a:pPr lvl="1"/>
            <a:r>
              <a:rPr lang="en-US" dirty="0" smtClean="0"/>
              <a:t>Teaching critical thinking skills that translate to other areas of life</a:t>
            </a:r>
            <a:endParaRPr lang="en-US" dirty="0"/>
          </a:p>
        </p:txBody>
      </p:sp>
    </p:spTree>
    <p:extLst>
      <p:ext uri="{BB962C8B-B14F-4D97-AF65-F5344CB8AC3E}">
        <p14:creationId xmlns:p14="http://schemas.microsoft.com/office/powerpoint/2010/main" val="366276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Raising Broader Issues…</a:t>
            </a:r>
          </a:p>
        </p:txBody>
      </p:sp>
      <p:sp>
        <p:nvSpPr>
          <p:cNvPr id="3" name="Content Placeholder 2"/>
          <p:cNvSpPr>
            <a:spLocks noGrp="1"/>
          </p:cNvSpPr>
          <p:nvPr>
            <p:ph idx="1"/>
          </p:nvPr>
        </p:nvSpPr>
        <p:spPr>
          <a:xfrm>
            <a:off x="457200" y="1447800"/>
            <a:ext cx="8229600" cy="4525963"/>
          </a:xfrm>
        </p:spPr>
        <p:txBody>
          <a:bodyPr/>
          <a:lstStyle/>
          <a:p>
            <a:r>
              <a:rPr lang="en-US" dirty="0" smtClean="0"/>
              <a:t>The Ferguson case</a:t>
            </a:r>
          </a:p>
          <a:p>
            <a:r>
              <a:rPr lang="en-US" dirty="0" smtClean="0"/>
              <a:t>Frank Jude</a:t>
            </a:r>
          </a:p>
          <a:p>
            <a:r>
              <a:rPr lang="en-US" dirty="0" smtClean="0"/>
              <a:t>Burden of Proof: civil vs. criminal</a:t>
            </a:r>
          </a:p>
          <a:p>
            <a:pPr lvl="1"/>
            <a:r>
              <a:rPr lang="en-US" dirty="0" smtClean="0"/>
              <a:t>Simpson trial, not guilty but found civilly responsible</a:t>
            </a:r>
          </a:p>
          <a:p>
            <a:r>
              <a:rPr lang="en-US" dirty="0" smtClean="0"/>
              <a:t>What is the rationale behind certain rules</a:t>
            </a:r>
          </a:p>
          <a:p>
            <a:r>
              <a:rPr lang="en-US" dirty="0" smtClean="0"/>
              <a:t>Guest speaker?</a:t>
            </a:r>
          </a:p>
          <a:p>
            <a:r>
              <a:rPr lang="en-US" dirty="0" smtClean="0"/>
              <a:t>Solutions?  </a:t>
            </a:r>
            <a:endParaRPr lang="en-US" dirty="0"/>
          </a:p>
        </p:txBody>
      </p:sp>
    </p:spTree>
    <p:extLst>
      <p:ext uri="{BB962C8B-B14F-4D97-AF65-F5344CB8AC3E}">
        <p14:creationId xmlns:p14="http://schemas.microsoft.com/office/powerpoint/2010/main" val="2837547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hlinkClick r:id="rId2"/>
              </a:rPr>
              <a:t>https://</a:t>
            </a:r>
            <a:r>
              <a:rPr lang="en-US" sz="2800" dirty="0" smtClean="0">
                <a:hlinkClick r:id="rId2"/>
              </a:rPr>
              <a:t>www.youtube.com/watch?v=e7jggCcfyjE</a:t>
            </a:r>
            <a:endParaRPr lang="en-US" sz="28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9247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RECORD EXHIBITS:</a:t>
            </a:r>
            <a:endParaRPr lang="en-US" dirty="0"/>
          </a:p>
        </p:txBody>
      </p:sp>
      <p:sp>
        <p:nvSpPr>
          <p:cNvPr id="3" name="Content Placeholder 2"/>
          <p:cNvSpPr>
            <a:spLocks noGrp="1"/>
          </p:cNvSpPr>
          <p:nvPr>
            <p:ph idx="1"/>
          </p:nvPr>
        </p:nvSpPr>
        <p:spPr/>
        <p:txBody>
          <a:bodyPr/>
          <a:lstStyle/>
          <a:p>
            <a:r>
              <a:rPr lang="en-US" dirty="0" smtClean="0"/>
              <a:t>Exhibit D: Ambulance “run report”</a:t>
            </a:r>
          </a:p>
          <a:p>
            <a:r>
              <a:rPr lang="en-US" dirty="0" smtClean="0"/>
              <a:t>Exhibit E: Clearwater Hospital Discharge Summary</a:t>
            </a:r>
          </a:p>
          <a:p>
            <a:r>
              <a:rPr lang="en-US" dirty="0" smtClean="0"/>
              <a:t>Exhibit F: Clearwater Medical Group progress note</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792415"/>
            <a:ext cx="4267200" cy="2839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773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CASE STIPULATIONS</a:t>
            </a:r>
            <a:endParaRPr lang="en-US" sz="3800" dirty="0"/>
          </a:p>
        </p:txBody>
      </p:sp>
      <p:sp>
        <p:nvSpPr>
          <p:cNvPr id="3" name="Content Placeholder 2"/>
          <p:cNvSpPr>
            <a:spLocks noGrp="1"/>
          </p:cNvSpPr>
          <p:nvPr>
            <p:ph idx="1"/>
          </p:nvPr>
        </p:nvSpPr>
        <p:spPr>
          <a:xfrm>
            <a:off x="457200" y="1365365"/>
            <a:ext cx="8229600" cy="4525963"/>
          </a:xfrm>
        </p:spPr>
        <p:txBody>
          <a:bodyPr/>
          <a:lstStyle/>
          <a:p>
            <a:pPr marL="0" indent="0">
              <a:buNone/>
            </a:pPr>
            <a:r>
              <a:rPr lang="en-US" dirty="0" smtClean="0">
                <a:solidFill>
                  <a:srgbClr val="000000"/>
                </a:solidFill>
                <a:latin typeface="Times New Roman"/>
              </a:rPr>
              <a:t>1</a:t>
            </a:r>
            <a:r>
              <a:rPr lang="en-US" dirty="0">
                <a:solidFill>
                  <a:srgbClr val="000000"/>
                </a:solidFill>
                <a:latin typeface="Times New Roman"/>
              </a:rPr>
              <a:t>. All of the exhibits are authentic and the authenticity of an exhibit is never at issue. Authentic exhibits are not necessarily admissible at trial. </a:t>
            </a:r>
          </a:p>
          <a:p>
            <a:pPr marL="0" indent="0">
              <a:buNone/>
            </a:pPr>
            <a:r>
              <a:rPr lang="en-US" dirty="0" smtClean="0">
                <a:solidFill>
                  <a:srgbClr val="000000"/>
                </a:solidFill>
                <a:latin typeface="Times New Roman"/>
              </a:rPr>
              <a:t>5</a:t>
            </a:r>
            <a:r>
              <a:rPr lang="en-US" dirty="0">
                <a:solidFill>
                  <a:srgbClr val="000000"/>
                </a:solidFill>
                <a:latin typeface="Times New Roman"/>
              </a:rPr>
              <a:t>. This case is bifurcated as to liability and damages. Liability is being tried in this case; if </a:t>
            </a:r>
            <a:r>
              <a:rPr lang="en-US" dirty="0" err="1">
                <a:solidFill>
                  <a:srgbClr val="000000"/>
                </a:solidFill>
                <a:latin typeface="Times New Roman"/>
              </a:rPr>
              <a:t>Smid</a:t>
            </a:r>
            <a:r>
              <a:rPr lang="en-US" dirty="0">
                <a:solidFill>
                  <a:srgbClr val="000000"/>
                </a:solidFill>
                <a:latin typeface="Times New Roman"/>
              </a:rPr>
              <a:t> is successful, damages will be tried on a later date. </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953000"/>
            <a:ext cx="3907071"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90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CASE STIPULATIONS</a:t>
            </a:r>
            <a:endParaRPr lang="en-US" sz="3800" dirty="0"/>
          </a:p>
        </p:txBody>
      </p:sp>
      <p:sp>
        <p:nvSpPr>
          <p:cNvPr id="3" name="Content Placeholder 2"/>
          <p:cNvSpPr>
            <a:spLocks noGrp="1"/>
          </p:cNvSpPr>
          <p:nvPr>
            <p:ph idx="1"/>
          </p:nvPr>
        </p:nvSpPr>
        <p:spPr>
          <a:xfrm>
            <a:off x="457200" y="1365365"/>
            <a:ext cx="8229600" cy="4525963"/>
          </a:xfrm>
        </p:spPr>
        <p:txBody>
          <a:bodyPr/>
          <a:lstStyle/>
          <a:p>
            <a:pPr marL="0" indent="0">
              <a:buNone/>
            </a:pPr>
            <a:r>
              <a:rPr lang="en-US" dirty="0" smtClean="0">
                <a:solidFill>
                  <a:srgbClr val="000000"/>
                </a:solidFill>
                <a:latin typeface="Times New Roman"/>
              </a:rPr>
              <a:t>6</a:t>
            </a:r>
            <a:r>
              <a:rPr lang="en-US" dirty="0">
                <a:solidFill>
                  <a:srgbClr val="000000"/>
                </a:solidFill>
                <a:latin typeface="Times New Roman"/>
              </a:rPr>
              <a:t>. While certification pages were not provided, both sides agree that Exhibit D (ambulance report), Exhibit E (hospital report), and Exhibit F (prior medical report) were properly certified. Additionally, both parties provided proper pretrial notification regarding the use of Exhibits D, E, and F under Rule 803(6m). </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800600"/>
            <a:ext cx="3907071"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14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42900" y="152400"/>
            <a:ext cx="8382000" cy="5211763"/>
          </a:xfrm>
        </p:spPr>
        <p:txBody>
          <a:bodyPr/>
          <a:lstStyle/>
          <a:p>
            <a:pPr marL="0" indent="0" eaLnBrk="1" hangingPunct="1">
              <a:buFontTx/>
              <a:buNone/>
            </a:pPr>
            <a:r>
              <a:rPr lang="en-US" altLang="en-US" dirty="0" smtClean="0"/>
              <a:t>At its core, hearsay is nothing more than:</a:t>
            </a:r>
            <a:endParaRPr lang="en-US" altLang="en-US" sz="2400" dirty="0" smtClean="0"/>
          </a:p>
          <a:p>
            <a:pPr marL="1571625" lvl="1" indent="-533400" eaLnBrk="1" hangingPunct="1"/>
            <a:r>
              <a:rPr lang="en-US" altLang="en-US" dirty="0" smtClean="0"/>
              <a:t>A statement </a:t>
            </a:r>
          </a:p>
          <a:p>
            <a:pPr marL="1571625" lvl="1" indent="-533400" eaLnBrk="1" hangingPunct="1"/>
            <a:r>
              <a:rPr lang="en-US" altLang="en-US" dirty="0" smtClean="0"/>
              <a:t>Made out of court</a:t>
            </a:r>
          </a:p>
          <a:p>
            <a:pPr marL="1571625" lvl="1" indent="-533400" eaLnBrk="1" hangingPunct="1"/>
            <a:r>
              <a:rPr lang="en-US" altLang="en-US" dirty="0" smtClean="0"/>
              <a:t>Being offered as the truth</a:t>
            </a:r>
          </a:p>
        </p:txBody>
      </p:sp>
      <p:pic>
        <p:nvPicPr>
          <p:cNvPr id="4"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05000" y="2362200"/>
            <a:ext cx="463714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03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Sammy </a:t>
            </a:r>
            <a:r>
              <a:rPr lang="en-US" dirty="0" err="1" smtClean="0"/>
              <a:t>Smid</a:t>
            </a:r>
            <a:endParaRPr lang="en-US" dirty="0"/>
          </a:p>
        </p:txBody>
      </p:sp>
      <p:sp>
        <p:nvSpPr>
          <p:cNvPr id="3" name="Content Placeholder 2"/>
          <p:cNvSpPr>
            <a:spLocks noGrp="1"/>
          </p:cNvSpPr>
          <p:nvPr>
            <p:ph idx="1"/>
          </p:nvPr>
        </p:nvSpPr>
        <p:spPr/>
        <p:txBody>
          <a:bodyPr/>
          <a:lstStyle/>
          <a:p>
            <a:pPr marL="0" indent="0">
              <a:buNone/>
            </a:pPr>
            <a:r>
              <a:rPr lang="en-US" sz="4000" dirty="0" smtClean="0"/>
              <a:t>“I have been diagnosed with a seizure disorder.”  </a:t>
            </a:r>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62200"/>
            <a:ext cx="33528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350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dirty="0" smtClean="0"/>
              <a:t>Wis. stat. § 908.03</a:t>
            </a:r>
          </a:p>
        </p:txBody>
      </p:sp>
      <p:sp>
        <p:nvSpPr>
          <p:cNvPr id="17411" name="Rectangle 3"/>
          <p:cNvSpPr>
            <a:spLocks noGrp="1" noChangeArrowheads="1"/>
          </p:cNvSpPr>
          <p:nvPr>
            <p:ph type="body" idx="1"/>
          </p:nvPr>
        </p:nvSpPr>
        <p:spPr/>
        <p:txBody>
          <a:bodyPr/>
          <a:lstStyle/>
          <a:p>
            <a:pPr eaLnBrk="1" hangingPunct="1">
              <a:lnSpc>
                <a:spcPct val="90000"/>
              </a:lnSpc>
            </a:pPr>
            <a:r>
              <a:rPr lang="en-US" altLang="en-US" dirty="0" smtClean="0"/>
              <a:t>These exceptions are generally utterances made contemporaneously with some physical perception or experience (present sense impression, excited utterance, etc.), or</a:t>
            </a:r>
          </a:p>
          <a:p>
            <a:pPr eaLnBrk="1" hangingPunct="1">
              <a:lnSpc>
                <a:spcPct val="90000"/>
              </a:lnSpc>
            </a:pPr>
            <a:r>
              <a:rPr lang="en-US" altLang="en-US" dirty="0" smtClean="0"/>
              <a:t>Records that document some benign or non-controversial event, or reputable publications (marriage records, birth certificates, learned treatises, etc...)  </a:t>
            </a:r>
          </a:p>
          <a:p>
            <a:pPr eaLnBrk="1" hangingPunct="1">
              <a:lnSpc>
                <a:spcPct val="90000"/>
              </a:lnSpc>
            </a:pPr>
            <a:endParaRPr lang="en-US" altLang="en-US" dirty="0" smtClean="0"/>
          </a:p>
        </p:txBody>
      </p:sp>
    </p:spTree>
    <p:extLst>
      <p:ext uri="{BB962C8B-B14F-4D97-AF65-F5344CB8AC3E}">
        <p14:creationId xmlns:p14="http://schemas.microsoft.com/office/powerpoint/2010/main" val="4122596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803</a:t>
            </a:r>
            <a:endParaRPr lang="en-US" dirty="0"/>
          </a:p>
        </p:txBody>
      </p:sp>
      <p:sp>
        <p:nvSpPr>
          <p:cNvPr id="3" name="Content Placeholder 2"/>
          <p:cNvSpPr>
            <a:spLocks noGrp="1"/>
          </p:cNvSpPr>
          <p:nvPr>
            <p:ph idx="1"/>
          </p:nvPr>
        </p:nvSpPr>
        <p:spPr/>
        <p:txBody>
          <a:bodyPr/>
          <a:lstStyle/>
          <a:p>
            <a:pPr marL="0" indent="0">
              <a:buNone/>
            </a:pPr>
            <a:r>
              <a:rPr lang="en-US" dirty="0" smtClean="0"/>
              <a:t>“The following are not excluded by the hearsay rule, even though the declarant is available as a witness…”</a:t>
            </a:r>
            <a:endParaRPr lang="en-US" dirty="0"/>
          </a:p>
        </p:txBody>
      </p:sp>
      <p:pic>
        <p:nvPicPr>
          <p:cNvPr id="2052" name="Picture 4" descr="C:\Users\NBayer\AppData\Local\Microsoft\Windows\Temporary Internet Files\Content.IE5\B0HBKN95\Witness-lying-in-cou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581400"/>
            <a:ext cx="5181600" cy="277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54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803(4)</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dirty="0"/>
              <a:t>(4) </a:t>
            </a:r>
            <a:r>
              <a:rPr lang="en-US" b="1" dirty="0"/>
              <a:t>Statements for purposes of medical diagnosis or treatment</a:t>
            </a:r>
            <a:r>
              <a:rPr lang="en-US" dirty="0"/>
              <a:t>. Statements made for the purpose of medical diagnosis or treatment.</a:t>
            </a:r>
          </a:p>
        </p:txBody>
      </p:sp>
      <p:pic>
        <p:nvPicPr>
          <p:cNvPr id="4100" name="Picture 4" descr="C:\Users\NBayer\AppData\Local\Microsoft\Windows\Temporary Internet Files\Content.IE5\5353VF28\diagnosis_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971799"/>
            <a:ext cx="4191000" cy="347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109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gt;&lt;/object&gt;&lt;/database&gt;"/>
  <p:tag name="SECTOMILLISECCONVERTED" val="1"/>
</p:tagLst>
</file>

<file path=ppt/theme/theme1.xml><?xml version="1.0" encoding="utf-8"?>
<a:theme xmlns:a="http://schemas.openxmlformats.org/drawingml/2006/main" name="blank">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50e62eeb-62be-4265-8505-9e85a2727220">WC6PMSXSTEWA-114-100</_dlc_DocId>
    <_dlc_DocIdUrl xmlns="50e62eeb-62be-4265-8505-9e85a2727220">
      <Url>http://sbw-02-shw-001/forPublic/ForEducators/_layouts/DocIdRedir.aspx?ID=WC6PMSXSTEWA-114-100</Url>
      <Description>WC6PMSXSTEWA-114-100</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203D51F1C2FAC4BB76991D7BDF97530" ma:contentTypeVersion="7" ma:contentTypeDescription="Create a new document." ma:contentTypeScope="" ma:versionID="c353493d573b0528583079c2f554b339">
  <xsd:schema xmlns:xsd="http://www.w3.org/2001/XMLSchema" xmlns:xs="http://www.w3.org/2001/XMLSchema" xmlns:p="http://schemas.microsoft.com/office/2006/metadata/properties" xmlns:ns1="http://schemas.microsoft.com/sharepoint/v3" xmlns:ns2="50e62eeb-62be-4265-8505-9e85a2727220" targetNamespace="http://schemas.microsoft.com/office/2006/metadata/properties" ma:root="true" ma:fieldsID="1fd9fa1e6f4a80e4b80c7dc3d6bd7a9d" ns1:_="" ns2:_="">
    <xsd:import namespace="http://schemas.microsoft.com/sharepoint/v3"/>
    <xsd:import namespace="50e62eeb-62be-4265-8505-9e85a2727220"/>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internalName="PublishingStartDate">
      <xsd:simpleType>
        <xsd:restriction base="dms:Unknown"/>
      </xsd:simpleType>
    </xsd:element>
    <xsd:element name="PublishingExpirationDate" ma:index="5"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e62eeb-62be-4265-8505-9e85a2727220"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11CEC3-5295-4793-926A-983878CC812D}"/>
</file>

<file path=customXml/itemProps2.xml><?xml version="1.0" encoding="utf-8"?>
<ds:datastoreItem xmlns:ds="http://schemas.openxmlformats.org/officeDocument/2006/customXml" ds:itemID="{93AD962A-5DBD-495C-89A2-204EC1CABD44}"/>
</file>

<file path=customXml/itemProps3.xml><?xml version="1.0" encoding="utf-8"?>
<ds:datastoreItem xmlns:ds="http://schemas.openxmlformats.org/officeDocument/2006/customXml" ds:itemID="{5B35BE1C-0F2B-438E-9AAA-D18342AA3C06}"/>
</file>

<file path=customXml/itemProps4.xml><?xml version="1.0" encoding="utf-8"?>
<ds:datastoreItem xmlns:ds="http://schemas.openxmlformats.org/officeDocument/2006/customXml" ds:itemID="{9434085A-F225-4EA5-85B2-B0E21CF8CF8B}"/>
</file>

<file path=docProps/app.xml><?xml version="1.0" encoding="utf-8"?>
<Properties xmlns="http://schemas.openxmlformats.org/officeDocument/2006/extended-properties" xmlns:vt="http://schemas.openxmlformats.org/officeDocument/2006/docPropsVTypes">
  <Template>blank</Template>
  <TotalTime>1</TotalTime>
  <Words>824</Words>
  <Application>Microsoft Office PowerPoint</Application>
  <PresentationFormat>On-screen Show (4:3)</PresentationFormat>
  <Paragraphs>65</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Times New Roman</vt:lpstr>
      <vt:lpstr>blank</vt:lpstr>
      <vt:lpstr>MEDICAL RECORDS</vt:lpstr>
      <vt:lpstr>MEDICAL RECORD EXHIBITS:</vt:lpstr>
      <vt:lpstr>CASE STIPULATIONS</vt:lpstr>
      <vt:lpstr>CASE STIPULATIONS</vt:lpstr>
      <vt:lpstr>PowerPoint Presentation</vt:lpstr>
      <vt:lpstr>Sammy Smid</vt:lpstr>
      <vt:lpstr>Wis. stat. § 908.03</vt:lpstr>
      <vt:lpstr>Rule 803</vt:lpstr>
      <vt:lpstr>803(4)</vt:lpstr>
      <vt:lpstr>PowerPoint Presentation</vt:lpstr>
      <vt:lpstr>CASE STIPULATIONS</vt:lpstr>
      <vt:lpstr>WHY??</vt:lpstr>
      <vt:lpstr>Hearsay and experts</vt:lpstr>
      <vt:lpstr>Common mistakes in offering exhibits…</vt:lpstr>
      <vt:lpstr>Raising Broader Issues…</vt:lpstr>
      <vt:lpstr>Raising Broader Issues…</vt:lpstr>
      <vt:lpstr>https://www.youtube.com/watch?v=e7jggCcfyjE</vt:lpstr>
    </vt:vector>
  </TitlesOfParts>
  <Company>Crivello Carlson 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J. Bayer</dc:creator>
  <cp:lastModifiedBy>Katie Wilcox</cp:lastModifiedBy>
  <cp:revision>1</cp:revision>
  <dcterms:created xsi:type="dcterms:W3CDTF">2015-10-21T16:57:05Z</dcterms:created>
  <dcterms:modified xsi:type="dcterms:W3CDTF">2015-10-23T15:29:43Z</dcterms:modified>
  <cp:version>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0x0101009203D51F1C2FAC4BB76991D7BDF97530</vt:lpwstr>
  </property>
  <property fmtid="{D5CDD505-2E9C-101B-9397-08002B2CF9AE}" pid="3" name="_dlc_DocIdItemGuid">
    <vt:lpwstr>9f5f04b4-fb5e-4b50-8024-d555c165dfcd</vt:lpwstr>
  </property>
</Properties>
</file>